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909"/>
  </p:normalViewPr>
  <p:slideViewPr>
    <p:cSldViewPr snapToGrid="0" snapToObjects="1">
      <p:cViewPr>
        <p:scale>
          <a:sx n="130" d="100"/>
          <a:sy n="130" d="100"/>
        </p:scale>
        <p:origin x="-4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07330E-D32C-4963-B57A-DB4AB344B8FA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442730F-F527-4413-8561-B01CDD7CDDD1}">
      <dgm:prSet custT="1"/>
      <dgm:spPr/>
      <dgm:t>
        <a:bodyPr/>
        <a:lstStyle/>
        <a:p>
          <a:pPr algn="l" rtl="0"/>
          <a:r>
            <a:rPr lang="en" sz="2000" dirty="0"/>
            <a:t>Submission of international research grants</a:t>
          </a:r>
          <a:endParaRPr lang="en-US" sz="2000" dirty="0"/>
        </a:p>
      </dgm:t>
    </dgm:pt>
    <dgm:pt modelId="{D233EBFC-6B7C-4D63-B766-F28F2ED8ED1D}" type="parTrans" cxnId="{D52AF15F-192E-4AAA-91B6-3F6F4916BED0}">
      <dgm:prSet/>
      <dgm:spPr/>
      <dgm:t>
        <a:bodyPr/>
        <a:lstStyle/>
        <a:p>
          <a:endParaRPr lang="en-US"/>
        </a:p>
      </dgm:t>
    </dgm:pt>
    <dgm:pt modelId="{58282949-E2C8-42C1-93AE-31E3FC6BA5EC}" type="sibTrans" cxnId="{D52AF15F-192E-4AAA-91B6-3F6F4916BED0}">
      <dgm:prSet/>
      <dgm:spPr/>
      <dgm:t>
        <a:bodyPr/>
        <a:lstStyle/>
        <a:p>
          <a:endParaRPr lang="en-US"/>
        </a:p>
      </dgm:t>
    </dgm:pt>
    <dgm:pt modelId="{1DE19AC0-022D-43B8-A272-F19D0FE39E1B}">
      <dgm:prSet custT="1"/>
      <dgm:spPr/>
      <dgm:t>
        <a:bodyPr/>
        <a:lstStyle/>
        <a:p>
          <a:pPr algn="l" rtl="0"/>
          <a:r>
            <a:rPr lang="en" sz="2000" dirty="0"/>
            <a:t>Government subsidies/ Calls for publicly funded research</a:t>
          </a:r>
          <a:endParaRPr lang="en-US" sz="2000" dirty="0"/>
        </a:p>
      </dgm:t>
    </dgm:pt>
    <dgm:pt modelId="{6BBD09CF-31C8-43A3-9C0D-18FB3095A0A3}" type="parTrans" cxnId="{E1887A0C-EC8A-4FEB-BE10-31F8EE836DAB}">
      <dgm:prSet/>
      <dgm:spPr/>
      <dgm:t>
        <a:bodyPr/>
        <a:lstStyle/>
        <a:p>
          <a:endParaRPr lang="en-US"/>
        </a:p>
      </dgm:t>
    </dgm:pt>
    <dgm:pt modelId="{7233C59A-BDA6-4861-93ED-7CA971CAA9DE}" type="sibTrans" cxnId="{E1887A0C-EC8A-4FEB-BE10-31F8EE836DAB}">
      <dgm:prSet/>
      <dgm:spPr/>
      <dgm:t>
        <a:bodyPr/>
        <a:lstStyle/>
        <a:p>
          <a:endParaRPr lang="en-US"/>
        </a:p>
      </dgm:t>
    </dgm:pt>
    <dgm:pt modelId="{232F8ACF-34C3-4558-BD72-D16B777561A9}">
      <dgm:prSet custT="1"/>
      <dgm:spPr/>
      <dgm:t>
        <a:bodyPr/>
        <a:lstStyle/>
        <a:p>
          <a:pPr algn="l" rtl="0"/>
          <a:r>
            <a:rPr lang="en" sz="2000" dirty="0"/>
            <a:t>Independent sources of funding</a:t>
          </a:r>
          <a:endParaRPr lang="en-US" sz="2000" dirty="0"/>
        </a:p>
      </dgm:t>
    </dgm:pt>
    <dgm:pt modelId="{7C8371D4-053B-40D8-B1C0-9FB1243FD96F}" type="parTrans" cxnId="{DE383549-92B7-4E0B-9D09-07A2FDD91322}">
      <dgm:prSet/>
      <dgm:spPr/>
      <dgm:t>
        <a:bodyPr/>
        <a:lstStyle/>
        <a:p>
          <a:endParaRPr lang="en-US"/>
        </a:p>
      </dgm:t>
    </dgm:pt>
    <dgm:pt modelId="{225A960E-8876-4D83-88E4-76FED03BD904}" type="sibTrans" cxnId="{DE383549-92B7-4E0B-9D09-07A2FDD91322}">
      <dgm:prSet/>
      <dgm:spPr/>
      <dgm:t>
        <a:bodyPr/>
        <a:lstStyle/>
        <a:p>
          <a:endParaRPr lang="en-US"/>
        </a:p>
      </dgm:t>
    </dgm:pt>
    <dgm:pt modelId="{F216B4D7-A3DA-4AAE-822E-B73399AC6BBC}">
      <dgm:prSet custT="1"/>
      <dgm:spPr/>
      <dgm:t>
        <a:bodyPr/>
        <a:lstStyle/>
        <a:p>
          <a:pPr algn="l" rtl="0"/>
          <a:r>
            <a:rPr lang="en" sz="2000" dirty="0"/>
            <a:t>Creating a family memorial through a valuable contribution to the promotion of environmental and social justice</a:t>
          </a:r>
          <a:endParaRPr lang="en-US" sz="1100" dirty="0"/>
        </a:p>
      </dgm:t>
    </dgm:pt>
    <dgm:pt modelId="{6C3AAA28-FE04-4775-BD4D-415B7AF3BEDA}" type="parTrans" cxnId="{49CB7C29-031D-4C28-9525-C60621A013CF}">
      <dgm:prSet/>
      <dgm:spPr/>
      <dgm:t>
        <a:bodyPr/>
        <a:lstStyle/>
        <a:p>
          <a:endParaRPr lang="en-US"/>
        </a:p>
      </dgm:t>
    </dgm:pt>
    <dgm:pt modelId="{D2AEDD8C-63A0-46BE-8523-841ADF4E0C20}" type="sibTrans" cxnId="{49CB7C29-031D-4C28-9525-C60621A013CF}">
      <dgm:prSet/>
      <dgm:spPr/>
      <dgm:t>
        <a:bodyPr/>
        <a:lstStyle/>
        <a:p>
          <a:endParaRPr lang="en-US"/>
        </a:p>
      </dgm:t>
    </dgm:pt>
    <dgm:pt modelId="{5053594B-30E7-4934-A3D7-B0A68F93C110}" type="pres">
      <dgm:prSet presAssocID="{6407330E-D32C-4963-B57A-DB4AB344B8FA}" presName="root" presStyleCnt="0">
        <dgm:presLayoutVars>
          <dgm:dir/>
          <dgm:resizeHandles val="exact"/>
        </dgm:presLayoutVars>
      </dgm:prSet>
      <dgm:spPr/>
    </dgm:pt>
    <dgm:pt modelId="{04BA39F4-0C02-42AC-99A7-5FB96C8167FE}" type="pres">
      <dgm:prSet presAssocID="{2442730F-F527-4413-8561-B01CDD7CDDD1}" presName="compNode" presStyleCnt="0"/>
      <dgm:spPr/>
    </dgm:pt>
    <dgm:pt modelId="{1D0803D2-B553-48C8-B45B-A304983E839C}" type="pres">
      <dgm:prSet presAssocID="{2442730F-F527-4413-8561-B01CDD7CDDD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סימן ביקורת"/>
        </a:ext>
      </dgm:extLst>
    </dgm:pt>
    <dgm:pt modelId="{93680AAA-CC57-47A7-A2B0-6DE46D876911}" type="pres">
      <dgm:prSet presAssocID="{2442730F-F527-4413-8561-B01CDD7CDDD1}" presName="spaceRect" presStyleCnt="0"/>
      <dgm:spPr/>
    </dgm:pt>
    <dgm:pt modelId="{E9C40654-B463-4974-A7C9-87F67813BE29}" type="pres">
      <dgm:prSet presAssocID="{2442730F-F527-4413-8561-B01CDD7CDDD1}" presName="textRect" presStyleLbl="revTx" presStyleIdx="0" presStyleCnt="4" custScaleX="116189" custLinFactNeighborX="14196" custLinFactNeighborY="1563">
        <dgm:presLayoutVars>
          <dgm:chMax val="1"/>
          <dgm:chPref val="1"/>
        </dgm:presLayoutVars>
      </dgm:prSet>
      <dgm:spPr/>
    </dgm:pt>
    <dgm:pt modelId="{0339E9E9-BDA7-44A1-A834-F3A2EE4628EF}" type="pres">
      <dgm:prSet presAssocID="{58282949-E2C8-42C1-93AE-31E3FC6BA5EC}" presName="sibTrans" presStyleCnt="0"/>
      <dgm:spPr/>
    </dgm:pt>
    <dgm:pt modelId="{24BE467C-64FF-433A-9B88-812D8F7FE6A0}" type="pres">
      <dgm:prSet presAssocID="{1DE19AC0-022D-43B8-A272-F19D0FE39E1B}" presName="compNode" presStyleCnt="0"/>
      <dgm:spPr/>
    </dgm:pt>
    <dgm:pt modelId="{9A5BF94B-007A-4578-A8D0-E5A489F006E1}" type="pres">
      <dgm:prSet presAssocID="{1DE19AC0-022D-43B8-A272-F19D0FE39E1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מגפון"/>
        </a:ext>
      </dgm:extLst>
    </dgm:pt>
    <dgm:pt modelId="{CA59B1E5-D0FA-4FE6-ACCE-D70824BEED26}" type="pres">
      <dgm:prSet presAssocID="{1DE19AC0-022D-43B8-A272-F19D0FE39E1B}" presName="spaceRect" presStyleCnt="0"/>
      <dgm:spPr/>
    </dgm:pt>
    <dgm:pt modelId="{42C86B25-4721-4CC6-A306-39B6AE222934}" type="pres">
      <dgm:prSet presAssocID="{1DE19AC0-022D-43B8-A272-F19D0FE39E1B}" presName="textRect" presStyleLbl="revTx" presStyleIdx="1" presStyleCnt="4" custLinFactNeighborX="10866">
        <dgm:presLayoutVars>
          <dgm:chMax val="1"/>
          <dgm:chPref val="1"/>
        </dgm:presLayoutVars>
      </dgm:prSet>
      <dgm:spPr/>
    </dgm:pt>
    <dgm:pt modelId="{E5309512-76EA-4EED-8DFA-E6E6DB7C47DB}" type="pres">
      <dgm:prSet presAssocID="{7233C59A-BDA6-4861-93ED-7CA971CAA9DE}" presName="sibTrans" presStyleCnt="0"/>
      <dgm:spPr/>
    </dgm:pt>
    <dgm:pt modelId="{4F6D2CD1-EA30-4A31-8C97-03732A386BD9}" type="pres">
      <dgm:prSet presAssocID="{232F8ACF-34C3-4558-BD72-D16B777561A9}" presName="compNode" presStyleCnt="0"/>
      <dgm:spPr/>
    </dgm:pt>
    <dgm:pt modelId="{6FCC2887-B7B9-461B-B058-AA8FB8B1E873}" type="pres">
      <dgm:prSet presAssocID="{232F8ACF-34C3-4558-BD72-D16B777561A9}" presName="iconRect" presStyleLbl="node1" presStyleIdx="2" presStyleCnt="4" custLinFactNeighborX="-9622" custLinFactNeighborY="1074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כסף"/>
        </a:ext>
      </dgm:extLst>
    </dgm:pt>
    <dgm:pt modelId="{8EA6DF3E-5779-498F-8D5C-49BC6ED78C99}" type="pres">
      <dgm:prSet presAssocID="{232F8ACF-34C3-4558-BD72-D16B777561A9}" presName="spaceRect" presStyleCnt="0"/>
      <dgm:spPr/>
    </dgm:pt>
    <dgm:pt modelId="{5F919464-2AB0-4EF8-99B2-9BF9CAA8DA76}" type="pres">
      <dgm:prSet presAssocID="{232F8ACF-34C3-4558-BD72-D16B777561A9}" presName="textRect" presStyleLbl="revTx" presStyleIdx="2" presStyleCnt="4" custLinFactNeighborX="6278" custLinFactNeighborY="1063">
        <dgm:presLayoutVars>
          <dgm:chMax val="1"/>
          <dgm:chPref val="1"/>
        </dgm:presLayoutVars>
      </dgm:prSet>
      <dgm:spPr/>
    </dgm:pt>
    <dgm:pt modelId="{940F6FC8-BE36-4DFA-ACD9-0CEF1DE3B89A}" type="pres">
      <dgm:prSet presAssocID="{225A960E-8876-4D83-88E4-76FED03BD904}" presName="sibTrans" presStyleCnt="0"/>
      <dgm:spPr/>
    </dgm:pt>
    <dgm:pt modelId="{3B3F224C-C0C6-4919-A686-EE45C58A6876}" type="pres">
      <dgm:prSet presAssocID="{F216B4D7-A3DA-4AAE-822E-B73399AC6BBC}" presName="compNode" presStyleCnt="0"/>
      <dgm:spPr/>
    </dgm:pt>
    <dgm:pt modelId="{07690AB5-3A44-4941-9C54-84895F19FF58}" type="pres">
      <dgm:prSet presAssocID="{F216B4D7-A3DA-4AAE-822E-B73399AC6BBC}" presName="iconRect" presStyleLbl="node1" presStyleIdx="3" presStyleCnt="4" custLinFactNeighborX="-82214" custLinFactNeighborY="2123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אינסוף"/>
        </a:ext>
      </dgm:extLst>
    </dgm:pt>
    <dgm:pt modelId="{5C09703F-5E3B-4E00-9063-3A5C692D5B20}" type="pres">
      <dgm:prSet presAssocID="{F216B4D7-A3DA-4AAE-822E-B73399AC6BBC}" presName="spaceRect" presStyleCnt="0"/>
      <dgm:spPr/>
    </dgm:pt>
    <dgm:pt modelId="{D225C667-C3CD-4491-A75B-E3D47ED11B50}" type="pres">
      <dgm:prSet presAssocID="{F216B4D7-A3DA-4AAE-822E-B73399AC6BBC}" presName="textRect" presStyleLbl="revTx" presStyleIdx="3" presStyleCnt="4" custScaleX="148440" custScaleY="137924" custLinFactNeighborX="-1986" custLinFactNeighborY="25024">
        <dgm:presLayoutVars>
          <dgm:chMax val="1"/>
          <dgm:chPref val="1"/>
        </dgm:presLayoutVars>
      </dgm:prSet>
      <dgm:spPr/>
    </dgm:pt>
  </dgm:ptLst>
  <dgm:cxnLst>
    <dgm:cxn modelId="{E1887A0C-EC8A-4FEB-BE10-31F8EE836DAB}" srcId="{6407330E-D32C-4963-B57A-DB4AB344B8FA}" destId="{1DE19AC0-022D-43B8-A272-F19D0FE39E1B}" srcOrd="1" destOrd="0" parTransId="{6BBD09CF-31C8-43A3-9C0D-18FB3095A0A3}" sibTransId="{7233C59A-BDA6-4861-93ED-7CA971CAA9DE}"/>
    <dgm:cxn modelId="{49CB7C29-031D-4C28-9525-C60621A013CF}" srcId="{6407330E-D32C-4963-B57A-DB4AB344B8FA}" destId="{F216B4D7-A3DA-4AAE-822E-B73399AC6BBC}" srcOrd="3" destOrd="0" parTransId="{6C3AAA28-FE04-4775-BD4D-415B7AF3BEDA}" sibTransId="{D2AEDD8C-63A0-46BE-8523-841ADF4E0C20}"/>
    <dgm:cxn modelId="{7C5EBB3C-5F51-47B4-BADA-0144271CF1AD}" type="presOf" srcId="{232F8ACF-34C3-4558-BD72-D16B777561A9}" destId="{5F919464-2AB0-4EF8-99B2-9BF9CAA8DA76}" srcOrd="0" destOrd="0" presId="urn:microsoft.com/office/officeart/2018/2/layout/IconLabelList"/>
    <dgm:cxn modelId="{DE383549-92B7-4E0B-9D09-07A2FDD91322}" srcId="{6407330E-D32C-4963-B57A-DB4AB344B8FA}" destId="{232F8ACF-34C3-4558-BD72-D16B777561A9}" srcOrd="2" destOrd="0" parTransId="{7C8371D4-053B-40D8-B1C0-9FB1243FD96F}" sibTransId="{225A960E-8876-4D83-88E4-76FED03BD904}"/>
    <dgm:cxn modelId="{614FC75D-E9D0-40DB-9163-D53EB0E319DA}" type="presOf" srcId="{6407330E-D32C-4963-B57A-DB4AB344B8FA}" destId="{5053594B-30E7-4934-A3D7-B0A68F93C110}" srcOrd="0" destOrd="0" presId="urn:microsoft.com/office/officeart/2018/2/layout/IconLabelList"/>
    <dgm:cxn modelId="{D52AF15F-192E-4AAA-91B6-3F6F4916BED0}" srcId="{6407330E-D32C-4963-B57A-DB4AB344B8FA}" destId="{2442730F-F527-4413-8561-B01CDD7CDDD1}" srcOrd="0" destOrd="0" parTransId="{D233EBFC-6B7C-4D63-B766-F28F2ED8ED1D}" sibTransId="{58282949-E2C8-42C1-93AE-31E3FC6BA5EC}"/>
    <dgm:cxn modelId="{61FC21A5-C040-4DED-AB51-AED0B58A1971}" type="presOf" srcId="{F216B4D7-A3DA-4AAE-822E-B73399AC6BBC}" destId="{D225C667-C3CD-4491-A75B-E3D47ED11B50}" srcOrd="0" destOrd="0" presId="urn:microsoft.com/office/officeart/2018/2/layout/IconLabelList"/>
    <dgm:cxn modelId="{01C2F9C2-89B4-487F-9642-4E1F12106967}" type="presOf" srcId="{2442730F-F527-4413-8561-B01CDD7CDDD1}" destId="{E9C40654-B463-4974-A7C9-87F67813BE29}" srcOrd="0" destOrd="0" presId="urn:microsoft.com/office/officeart/2018/2/layout/IconLabelList"/>
    <dgm:cxn modelId="{F19E7BF1-B942-4684-9215-913DBB18E3C9}" type="presOf" srcId="{1DE19AC0-022D-43B8-A272-F19D0FE39E1B}" destId="{42C86B25-4721-4CC6-A306-39B6AE222934}" srcOrd="0" destOrd="0" presId="urn:microsoft.com/office/officeart/2018/2/layout/IconLabelList"/>
    <dgm:cxn modelId="{A9838D5C-705B-4E4A-A475-B87BBAD6EB29}" type="presParOf" srcId="{5053594B-30E7-4934-A3D7-B0A68F93C110}" destId="{04BA39F4-0C02-42AC-99A7-5FB96C8167FE}" srcOrd="0" destOrd="0" presId="urn:microsoft.com/office/officeart/2018/2/layout/IconLabelList"/>
    <dgm:cxn modelId="{CD1ABA98-1B80-4951-947C-76F7AFA510BB}" type="presParOf" srcId="{04BA39F4-0C02-42AC-99A7-5FB96C8167FE}" destId="{1D0803D2-B553-48C8-B45B-A304983E839C}" srcOrd="0" destOrd="0" presId="urn:microsoft.com/office/officeart/2018/2/layout/IconLabelList"/>
    <dgm:cxn modelId="{1AC318AA-8FCF-40DC-B2D2-7B4259AFF6D2}" type="presParOf" srcId="{04BA39F4-0C02-42AC-99A7-5FB96C8167FE}" destId="{93680AAA-CC57-47A7-A2B0-6DE46D876911}" srcOrd="1" destOrd="0" presId="urn:microsoft.com/office/officeart/2018/2/layout/IconLabelList"/>
    <dgm:cxn modelId="{D49FE471-8E8C-488E-AF4A-D38D07D44457}" type="presParOf" srcId="{04BA39F4-0C02-42AC-99A7-5FB96C8167FE}" destId="{E9C40654-B463-4974-A7C9-87F67813BE29}" srcOrd="2" destOrd="0" presId="urn:microsoft.com/office/officeart/2018/2/layout/IconLabelList"/>
    <dgm:cxn modelId="{357F7574-A509-4958-9450-0B2B80848984}" type="presParOf" srcId="{5053594B-30E7-4934-A3D7-B0A68F93C110}" destId="{0339E9E9-BDA7-44A1-A834-F3A2EE4628EF}" srcOrd="1" destOrd="0" presId="urn:microsoft.com/office/officeart/2018/2/layout/IconLabelList"/>
    <dgm:cxn modelId="{9E1FC4D7-FB09-4C8A-9BC6-75F71687D965}" type="presParOf" srcId="{5053594B-30E7-4934-A3D7-B0A68F93C110}" destId="{24BE467C-64FF-433A-9B88-812D8F7FE6A0}" srcOrd="2" destOrd="0" presId="urn:microsoft.com/office/officeart/2018/2/layout/IconLabelList"/>
    <dgm:cxn modelId="{CED62109-7A47-4150-BD7B-AF1FCB8E9CA2}" type="presParOf" srcId="{24BE467C-64FF-433A-9B88-812D8F7FE6A0}" destId="{9A5BF94B-007A-4578-A8D0-E5A489F006E1}" srcOrd="0" destOrd="0" presId="urn:microsoft.com/office/officeart/2018/2/layout/IconLabelList"/>
    <dgm:cxn modelId="{162A7FA6-22AA-48AA-B85A-A753285E7702}" type="presParOf" srcId="{24BE467C-64FF-433A-9B88-812D8F7FE6A0}" destId="{CA59B1E5-D0FA-4FE6-ACCE-D70824BEED26}" srcOrd="1" destOrd="0" presId="urn:microsoft.com/office/officeart/2018/2/layout/IconLabelList"/>
    <dgm:cxn modelId="{4AE5E59E-C51B-45D0-9EC3-5F771E867B59}" type="presParOf" srcId="{24BE467C-64FF-433A-9B88-812D8F7FE6A0}" destId="{42C86B25-4721-4CC6-A306-39B6AE222934}" srcOrd="2" destOrd="0" presId="urn:microsoft.com/office/officeart/2018/2/layout/IconLabelList"/>
    <dgm:cxn modelId="{A92090BC-3B28-4DCD-B731-04183DD1A6BE}" type="presParOf" srcId="{5053594B-30E7-4934-A3D7-B0A68F93C110}" destId="{E5309512-76EA-4EED-8DFA-E6E6DB7C47DB}" srcOrd="3" destOrd="0" presId="urn:microsoft.com/office/officeart/2018/2/layout/IconLabelList"/>
    <dgm:cxn modelId="{1C17B8AC-C1DF-4EDA-933C-ED07A682AC33}" type="presParOf" srcId="{5053594B-30E7-4934-A3D7-B0A68F93C110}" destId="{4F6D2CD1-EA30-4A31-8C97-03732A386BD9}" srcOrd="4" destOrd="0" presId="urn:microsoft.com/office/officeart/2018/2/layout/IconLabelList"/>
    <dgm:cxn modelId="{7ADC4BC7-5A16-43D7-8F3C-F7F0BEE5E18A}" type="presParOf" srcId="{4F6D2CD1-EA30-4A31-8C97-03732A386BD9}" destId="{6FCC2887-B7B9-461B-B058-AA8FB8B1E873}" srcOrd="0" destOrd="0" presId="urn:microsoft.com/office/officeart/2018/2/layout/IconLabelList"/>
    <dgm:cxn modelId="{849F5F52-8428-42A6-86B5-CFD1F425B203}" type="presParOf" srcId="{4F6D2CD1-EA30-4A31-8C97-03732A386BD9}" destId="{8EA6DF3E-5779-498F-8D5C-49BC6ED78C99}" srcOrd="1" destOrd="0" presId="urn:microsoft.com/office/officeart/2018/2/layout/IconLabelList"/>
    <dgm:cxn modelId="{90BDE0E5-1538-43BF-BD2A-8D1C6DCD56AD}" type="presParOf" srcId="{4F6D2CD1-EA30-4A31-8C97-03732A386BD9}" destId="{5F919464-2AB0-4EF8-99B2-9BF9CAA8DA76}" srcOrd="2" destOrd="0" presId="urn:microsoft.com/office/officeart/2018/2/layout/IconLabelList"/>
    <dgm:cxn modelId="{48059DBA-9664-4CDD-A3D7-A3D0EEB75765}" type="presParOf" srcId="{5053594B-30E7-4934-A3D7-B0A68F93C110}" destId="{940F6FC8-BE36-4DFA-ACD9-0CEF1DE3B89A}" srcOrd="5" destOrd="0" presId="urn:microsoft.com/office/officeart/2018/2/layout/IconLabelList"/>
    <dgm:cxn modelId="{D1DDE9F2-F9B5-4AAC-B3D8-3EE96AFE3B59}" type="presParOf" srcId="{5053594B-30E7-4934-A3D7-B0A68F93C110}" destId="{3B3F224C-C0C6-4919-A686-EE45C58A6876}" srcOrd="6" destOrd="0" presId="urn:microsoft.com/office/officeart/2018/2/layout/IconLabelList"/>
    <dgm:cxn modelId="{30649180-1E8B-4C43-91B5-B56A37446624}" type="presParOf" srcId="{3B3F224C-C0C6-4919-A686-EE45C58A6876}" destId="{07690AB5-3A44-4941-9C54-84895F19FF58}" srcOrd="0" destOrd="0" presId="urn:microsoft.com/office/officeart/2018/2/layout/IconLabelList"/>
    <dgm:cxn modelId="{8B42398A-6EBF-4667-A4AF-43D927987AD7}" type="presParOf" srcId="{3B3F224C-C0C6-4919-A686-EE45C58A6876}" destId="{5C09703F-5E3B-4E00-9063-3A5C692D5B20}" srcOrd="1" destOrd="0" presId="urn:microsoft.com/office/officeart/2018/2/layout/IconLabelList"/>
    <dgm:cxn modelId="{B49F08B9-2E1E-467A-8AD8-B690627BE6D3}" type="presParOf" srcId="{3B3F224C-C0C6-4919-A686-EE45C58A6876}" destId="{D225C667-C3CD-4491-A75B-E3D47ED11B5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803D2-B553-48C8-B45B-A304983E839C}">
      <dsp:nvSpPr>
        <dsp:cNvPr id="0" name=""/>
        <dsp:cNvSpPr/>
      </dsp:nvSpPr>
      <dsp:spPr>
        <a:xfrm>
          <a:off x="599770" y="529408"/>
          <a:ext cx="757792" cy="7577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40654-B463-4974-A7C9-87F67813BE29}">
      <dsp:nvSpPr>
        <dsp:cNvPr id="0" name=""/>
        <dsp:cNvSpPr/>
      </dsp:nvSpPr>
      <dsp:spPr>
        <a:xfrm>
          <a:off x="239423" y="1707611"/>
          <a:ext cx="1956604" cy="1491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000" kern="1200" dirty="0"/>
            <a:t>Submission of international research grants</a:t>
          </a:r>
          <a:endParaRPr lang="en-US" sz="2000" kern="1200" dirty="0"/>
        </a:p>
      </dsp:txBody>
      <dsp:txXfrm>
        <a:off x="239423" y="1707611"/>
        <a:ext cx="1956604" cy="1491904"/>
      </dsp:txXfrm>
    </dsp:sp>
    <dsp:sp modelId="{9A5BF94B-007A-4578-A8D0-E5A489F006E1}">
      <dsp:nvSpPr>
        <dsp:cNvPr id="0" name=""/>
        <dsp:cNvSpPr/>
      </dsp:nvSpPr>
      <dsp:spPr>
        <a:xfrm>
          <a:off x="2714762" y="529408"/>
          <a:ext cx="757792" cy="7577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86B25-4721-4CC6-A306-39B6AE222934}">
      <dsp:nvSpPr>
        <dsp:cNvPr id="0" name=""/>
        <dsp:cNvSpPr/>
      </dsp:nvSpPr>
      <dsp:spPr>
        <a:xfrm>
          <a:off x="2434648" y="1684293"/>
          <a:ext cx="1683984" cy="1491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000" kern="1200" dirty="0"/>
            <a:t>Government subsidies/ Calls for publicly funded research</a:t>
          </a:r>
          <a:endParaRPr lang="en-US" sz="2000" kern="1200" dirty="0"/>
        </a:p>
      </dsp:txBody>
      <dsp:txXfrm>
        <a:off x="2434648" y="1684293"/>
        <a:ext cx="1683984" cy="1491904"/>
      </dsp:txXfrm>
    </dsp:sp>
    <dsp:sp modelId="{6FCC2887-B7B9-461B-B058-AA8FB8B1E873}">
      <dsp:nvSpPr>
        <dsp:cNvPr id="0" name=""/>
        <dsp:cNvSpPr/>
      </dsp:nvSpPr>
      <dsp:spPr>
        <a:xfrm>
          <a:off x="4620529" y="610863"/>
          <a:ext cx="757792" cy="7577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19464-2AB0-4EF8-99B2-9BF9CAA8DA76}">
      <dsp:nvSpPr>
        <dsp:cNvPr id="0" name=""/>
        <dsp:cNvSpPr/>
      </dsp:nvSpPr>
      <dsp:spPr>
        <a:xfrm>
          <a:off x="4336068" y="1700152"/>
          <a:ext cx="1683984" cy="1491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000" kern="1200" dirty="0"/>
            <a:t>Independent sources of funding</a:t>
          </a:r>
          <a:endParaRPr lang="en-US" sz="2000" kern="1200" dirty="0"/>
        </a:p>
      </dsp:txBody>
      <dsp:txXfrm>
        <a:off x="4336068" y="1700152"/>
        <a:ext cx="1683984" cy="1491904"/>
      </dsp:txXfrm>
    </dsp:sp>
    <dsp:sp modelId="{07690AB5-3A44-4941-9C54-84895F19FF58}">
      <dsp:nvSpPr>
        <dsp:cNvPr id="0" name=""/>
        <dsp:cNvSpPr/>
      </dsp:nvSpPr>
      <dsp:spPr>
        <a:xfrm>
          <a:off x="6456974" y="548877"/>
          <a:ext cx="757792" cy="7577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5C667-C3CD-4491-A75B-E3D47ED11B50}">
      <dsp:nvSpPr>
        <dsp:cNvPr id="0" name=""/>
        <dsp:cNvSpPr/>
      </dsp:nvSpPr>
      <dsp:spPr>
        <a:xfrm>
          <a:off x="6175585" y="1633284"/>
          <a:ext cx="2499706" cy="2057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000" kern="1200" dirty="0"/>
            <a:t>Creating a family memorial through a valuable contribution to the promotion of environmental and social justice</a:t>
          </a:r>
          <a:endParaRPr lang="en-US" sz="1100" kern="1200" dirty="0"/>
        </a:p>
      </dsp:txBody>
      <dsp:txXfrm>
        <a:off x="6175585" y="1633284"/>
        <a:ext cx="2499706" cy="2057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E346352-B3B7-3849-AFEE-AF12D7C7D19E}" type="datetimeFigureOut">
              <a:rPr lang="he-IL" smtClean="0"/>
              <a:t>ג'.שבט.תשפ"א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57CF10E-7FF1-CA44-9548-3D49E79634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72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7E292FE9-0B74-204E-A269-E5210E22E4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BCB905A0-FCB6-8246-9E0B-386F4E5E83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he-IL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B48A1B0-CEAE-0C43-88B7-2B6B52E2E0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</a:pPr>
            <a:fld id="{7AB3206E-8C58-4342-B9F8-257FE5BCB346}" type="slidenum">
              <a:rPr lang="he-IL" altLang="he-IL"/>
              <a:pPr algn="l" rtl="0">
                <a:spcBef>
                  <a:spcPct val="0"/>
                </a:spcBef>
              </a:pPr>
              <a:t>5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5541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74021C-B263-9E4B-B8C4-5CE547FED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810" y="2207942"/>
            <a:ext cx="9231351" cy="170205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The research unit for studying poverty, the environment and society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7BBB472-CF54-3344-8EAB-759BBA6130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Orly</a:t>
            </a:r>
            <a:r>
              <a:rPr lang="en-US" dirty="0"/>
              <a:t> Benjamin </a:t>
            </a:r>
          </a:p>
          <a:p>
            <a:r>
              <a:rPr lang="en-US" dirty="0"/>
              <a:t>Dr. </a:t>
            </a:r>
            <a:r>
              <a:rPr lang="en-US" dirty="0" err="1"/>
              <a:t>Karni</a:t>
            </a:r>
            <a:r>
              <a:rPr lang="en-US" dirty="0"/>
              <a:t> </a:t>
            </a:r>
            <a:r>
              <a:rPr lang="en-US" dirty="0" err="1"/>
              <a:t>Krigel</a:t>
            </a:r>
            <a:r>
              <a:rPr lang="en-US" dirty="0"/>
              <a:t> </a:t>
            </a:r>
            <a:endParaRPr lang="he-IL" dirty="0"/>
          </a:p>
        </p:txBody>
      </p:sp>
      <p:pic>
        <p:nvPicPr>
          <p:cNvPr id="4" name="Picture 2" descr="logo bar ilan heb 21">
            <a:extLst>
              <a:ext uri="{FF2B5EF4-FFF2-40B4-BE49-F238E27FC236}">
                <a16:creationId xmlns:a16="http://schemas.microsoft.com/office/drawing/2014/main" id="{3394D0EB-DF48-6F44-A7A3-30491C549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385" y="145882"/>
            <a:ext cx="3007677" cy="9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F1692335-03D3-5247-8C90-F0C403CDD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80692"/>
              </p:ext>
            </p:extLst>
          </p:nvPr>
        </p:nvGraphicFramePr>
        <p:xfrm>
          <a:off x="6692899" y="145882"/>
          <a:ext cx="4779963" cy="913932"/>
        </p:xfrm>
        <a:graphic>
          <a:graphicData uri="http://schemas.openxmlformats.org/drawingml/2006/table">
            <a:tbl>
              <a:tblPr rtl="1"/>
              <a:tblGrid>
                <a:gridCol w="2271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3932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הפקולטה למדעי 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יחידת המחקר 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בנושאי העוני, הסביבה והחברה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marL="53975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925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en-US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Faculty of Social Sciences</a:t>
                      </a:r>
                      <a:endParaRPr kumimoji="0" lang="he-IL" altLang="he-IL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  <a:defRPr/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research unit for studying poverty, the environment and society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0" marB="0" horzOverflow="overflow">
                    <a:lnL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2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058FA44-9E59-764F-918D-3A504CB4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5992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" dirty="0"/>
              <a:t>is there a need for a research unit on poverty, the environment and society?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2F4907E-BEDD-6543-B5A8-A097A0384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60707"/>
            <a:ext cx="7729728" cy="3101983"/>
          </a:xfrm>
          <a:noFill/>
        </p:spPr>
        <p:txBody>
          <a:bodyPr>
            <a:normAutofit/>
          </a:bodyPr>
          <a:lstStyle/>
          <a:p>
            <a:pPr algn="l" rtl="0">
              <a:buClr>
                <a:schemeClr val="accent1"/>
              </a:buClr>
            </a:pPr>
            <a:r>
              <a:rPr lang="en" sz="2000" dirty="0"/>
              <a:t>The crisis of public policy during the Corona epidemic (COVID-19) illustrated the escalation of poverty, gender-based violence and </a:t>
            </a:r>
            <a:r>
              <a:rPr lang="en-US" sz="2000" dirty="0"/>
              <a:t>labor market </a:t>
            </a:r>
            <a:r>
              <a:rPr lang="en-US" sz="2000" dirty="0" err="1"/>
              <a:t>precari</a:t>
            </a:r>
            <a:r>
              <a:rPr lang="en-GB" sz="2000" dirty="0"/>
              <a:t>ty </a:t>
            </a:r>
            <a:r>
              <a:rPr lang="en" sz="2000" dirty="0"/>
              <a:t>that occurs during crises</a:t>
            </a:r>
            <a:endParaRPr lang="he-IL" sz="2000" dirty="0"/>
          </a:p>
          <a:p>
            <a:pPr algn="l" rtl="0">
              <a:buClr>
                <a:schemeClr val="accent1"/>
              </a:buClr>
            </a:pPr>
            <a:r>
              <a:rPr lang="en" sz="2000" dirty="0"/>
              <a:t>There is currently no research center in Israel that deals with the interface between social issues of living in poverty, exposure to violence and </a:t>
            </a:r>
            <a:r>
              <a:rPr lang="en-US" sz="2000" dirty="0"/>
              <a:t>employment</a:t>
            </a:r>
            <a:r>
              <a:rPr lang="en" sz="2000" dirty="0"/>
              <a:t> vulnerability in the face of emergencies, including extreme climate events</a:t>
            </a:r>
          </a:p>
          <a:p>
            <a:pPr algn="l" rtl="0">
              <a:buClr>
                <a:schemeClr val="accent1"/>
              </a:buClr>
            </a:pPr>
            <a:r>
              <a:rPr lang="en" sz="2000" dirty="0"/>
              <a:t>There is a need to develop processes of accumulation for existing and evolving knowledge regarding the social and environmental justice</a:t>
            </a:r>
            <a:r>
              <a:rPr lang="en-US" dirty="0"/>
              <a:t> </a:t>
            </a:r>
          </a:p>
          <a:p>
            <a:endParaRPr lang="he-IL" sz="2000" dirty="0"/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7CD8F902-2500-1C49-B884-FA373D219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37247"/>
              </p:ext>
            </p:extLst>
          </p:nvPr>
        </p:nvGraphicFramePr>
        <p:xfrm>
          <a:off x="6793261" y="128819"/>
          <a:ext cx="4779963" cy="819035"/>
        </p:xfrm>
        <a:graphic>
          <a:graphicData uri="http://schemas.openxmlformats.org/drawingml/2006/table">
            <a:tbl>
              <a:tblPr rtl="1"/>
              <a:tblGrid>
                <a:gridCol w="2271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03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הפקולטה למדעי 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יחידת המחקר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בנושאי העוני, הסביבה והחברה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marL="53975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925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en-US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Faculty of Social Sciences</a:t>
                      </a:r>
                      <a:endParaRPr kumimoji="0" lang="he-IL" altLang="he-IL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research unit for studying poverty, the environment and society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0" marB="0" horzOverflow="overflow">
                    <a:lnL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logo bar ilan heb 21">
            <a:extLst>
              <a:ext uri="{FF2B5EF4-FFF2-40B4-BE49-F238E27FC236}">
                <a16:creationId xmlns:a16="http://schemas.microsoft.com/office/drawing/2014/main" id="{87DF1A4D-4CCD-7544-A8A5-73D3C0047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897" y="123823"/>
            <a:ext cx="2583752" cy="84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79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664C0F-F9B4-6B4C-914D-C67C60DA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29" y="372166"/>
            <a:ext cx="4728117" cy="1134640"/>
          </a:xfrm>
        </p:spPr>
        <p:txBody>
          <a:bodyPr anchor="ctr">
            <a:normAutofit/>
          </a:bodyPr>
          <a:lstStyle/>
          <a:p>
            <a:pPr rtl="0"/>
            <a:r>
              <a:rPr lang="en-US" b="1" dirty="0"/>
              <a:t>Vision and Objectives of the unit</a:t>
            </a:r>
            <a:r>
              <a:rPr lang="en-US" dirty="0"/>
              <a:t> </a:t>
            </a:r>
            <a:endParaRPr lang="he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3C0594-B068-496A-82E4-3AC8C5226A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34" r="31473" b="-1"/>
          <a:stretch/>
        </p:blipFill>
        <p:spPr>
          <a:xfrm>
            <a:off x="6096000" y="10"/>
            <a:ext cx="6102096" cy="6857990"/>
          </a:xfrm>
          <a:prstGeom prst="rect">
            <a:avLst/>
          </a:prstGeom>
          <a:noFill/>
        </p:spPr>
      </p:pic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B813CEF-E7FC-2441-9729-C028C622D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863" y="1863992"/>
            <a:ext cx="4728117" cy="4514505"/>
          </a:xfrm>
        </p:spPr>
        <p:txBody>
          <a:bodyPr anchor="t">
            <a:normAutofit/>
          </a:bodyPr>
          <a:lstStyle/>
          <a:p>
            <a:pPr marL="285750" indent="-285750" algn="l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" sz="2000" dirty="0"/>
              <a:t>Promoting research, political and public discourse at the interface between issues of poverty, environment and society</a:t>
            </a:r>
          </a:p>
          <a:p>
            <a:pPr marL="285750" indent="-285750" algn="l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" sz="2000" dirty="0"/>
              <a:t>Impact public policy regarding social and environmental justice</a:t>
            </a:r>
          </a:p>
          <a:p>
            <a:pPr marL="285750" indent="-285750" algn="l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" sz="2000" dirty="0"/>
              <a:t>Develop interdisciplinary research and create a body of knowledge including a  database in these areas</a:t>
            </a:r>
          </a:p>
          <a:p>
            <a:pPr marL="285750" indent="-285750" algn="l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" sz="2000" dirty="0"/>
              <a:t>Creating collaborations among researchers from a variety of research disciplines</a:t>
            </a:r>
          </a:p>
        </p:txBody>
      </p:sp>
    </p:spTree>
    <p:extLst>
      <p:ext uri="{BB962C8B-B14F-4D97-AF65-F5344CB8AC3E}">
        <p14:creationId xmlns:p14="http://schemas.microsoft.com/office/powerpoint/2010/main" val="104068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C7D6BF-A759-6E40-93EA-5EF8F182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65053"/>
            <a:ext cx="7729728" cy="1188720"/>
          </a:xfrm>
        </p:spPr>
        <p:txBody>
          <a:bodyPr/>
          <a:lstStyle/>
          <a:p>
            <a:r>
              <a:rPr lang="en-US" b="1" dirty="0"/>
              <a:t>Main action directions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8897D7-3AF7-4B45-9109-FA52D743F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3"/>
            <a:ext cx="7729728" cy="3919919"/>
          </a:xfrm>
        </p:spPr>
        <p:txBody>
          <a:bodyPr>
            <a:normAutofit fontScale="92500" lnSpcReduction="20000"/>
          </a:bodyPr>
          <a:lstStyle/>
          <a:p>
            <a:pPr algn="l" rtl="0">
              <a:buClr>
                <a:schemeClr val="accent1"/>
              </a:buClr>
            </a:pPr>
            <a:r>
              <a:rPr lang="en" sz="2000" dirty="0"/>
              <a:t>Operation of an inter-university research information center for projects in the field.</a:t>
            </a:r>
          </a:p>
          <a:p>
            <a:pPr algn="l" rtl="0">
              <a:buClr>
                <a:schemeClr val="accent1"/>
              </a:buClr>
            </a:pPr>
            <a:r>
              <a:rPr lang="en" sz="2000" dirty="0"/>
              <a:t>Monitoring trends regarding poverty, environment and society and disseminating data and research on the relationship between these areas.</a:t>
            </a:r>
          </a:p>
          <a:p>
            <a:pPr algn="l" rtl="0">
              <a:buClr>
                <a:schemeClr val="accent1"/>
              </a:buClr>
            </a:pPr>
            <a:r>
              <a:rPr lang="en" sz="2000" dirty="0"/>
              <a:t>Mapping vulnerable populations in emergencies, studying the combination of barriers to coping, unique to each population.</a:t>
            </a:r>
          </a:p>
          <a:p>
            <a:pPr algn="l" rtl="0">
              <a:buClr>
                <a:schemeClr val="accent1"/>
              </a:buClr>
            </a:pPr>
            <a:r>
              <a:rPr lang="en" sz="2000" dirty="0"/>
              <a:t>Training researchers, policy makers and social activists.</a:t>
            </a:r>
          </a:p>
          <a:p>
            <a:pPr algn="l" rtl="0">
              <a:buClr>
                <a:schemeClr val="accent1"/>
              </a:buClr>
            </a:pPr>
            <a:r>
              <a:rPr lang="en" sz="2000" dirty="0"/>
              <a:t>Promoting research examining daily experiences and experiences in emergencies and crises of those trapped in the cycle of poverty and violence.</a:t>
            </a:r>
          </a:p>
          <a:p>
            <a:pPr algn="l" rtl="0">
              <a:buClr>
                <a:schemeClr val="accent1"/>
              </a:buClr>
            </a:pPr>
            <a:r>
              <a:rPr lang="en" sz="2000" dirty="0"/>
              <a:t>Development of practical intervention solutions to reduce the vulnerability arising from the interface between poverty and the environment in Israel.</a:t>
            </a:r>
            <a:endParaRPr lang="he-IL" dirty="0"/>
          </a:p>
        </p:txBody>
      </p:sp>
      <p:pic>
        <p:nvPicPr>
          <p:cNvPr id="5" name="Picture 2" descr="logo bar ilan heb 21">
            <a:extLst>
              <a:ext uri="{FF2B5EF4-FFF2-40B4-BE49-F238E27FC236}">
                <a16:creationId xmlns:a16="http://schemas.microsoft.com/office/drawing/2014/main" id="{395CC458-74D1-BD40-9E46-A7B05AD18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04" y="100885"/>
            <a:ext cx="2583752" cy="84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ADF24A35-0385-D24A-AA85-EBF602B40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642712"/>
              </p:ext>
            </p:extLst>
          </p:nvPr>
        </p:nvGraphicFramePr>
        <p:xfrm>
          <a:off x="6648295" y="100885"/>
          <a:ext cx="4779963" cy="819035"/>
        </p:xfrm>
        <a:graphic>
          <a:graphicData uri="http://schemas.openxmlformats.org/drawingml/2006/table">
            <a:tbl>
              <a:tblPr rtl="1"/>
              <a:tblGrid>
                <a:gridCol w="2271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03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הפקולטה למדעי 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יחידת המחקר 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בנושאי העוני, הסביבה והחברה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marL="53975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925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en-US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Faculty of Social Sciences</a:t>
                      </a:r>
                      <a:endParaRPr kumimoji="0" lang="he-IL" altLang="he-IL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research unit for studying poverty, the environment and society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0" marB="0" horzOverflow="overflow">
                    <a:lnL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84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logo bar ilan heb 21">
            <a:extLst>
              <a:ext uri="{FF2B5EF4-FFF2-40B4-BE49-F238E27FC236}">
                <a16:creationId xmlns:a16="http://schemas.microsoft.com/office/drawing/2014/main" id="{5F0E6429-4BB9-734E-A03B-4D96547B4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6" y="201018"/>
            <a:ext cx="26225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itle 1">
            <a:extLst>
              <a:ext uri="{FF2B5EF4-FFF2-40B4-BE49-F238E27FC236}">
                <a16:creationId xmlns:a16="http://schemas.microsoft.com/office/drawing/2014/main" id="{EAE51911-41FE-7A43-98A2-1E001528CC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05037" y="1183482"/>
            <a:ext cx="7781925" cy="6461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" altLang="he-IL" sz="3200" dirty="0">
                <a:ln w="22225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Possible future activity routes</a:t>
            </a:r>
            <a:endParaRPr lang="he-IL" altLang="he-IL" sz="3200" dirty="0">
              <a:ln w="22225">
                <a:noFill/>
                <a:prstDash val="solid"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92D01-7ED5-AE4B-875E-C43E76DB23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5036" y="2022478"/>
            <a:ext cx="7781925" cy="475773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>
              <a:buClr>
                <a:schemeClr val="accent1"/>
              </a:buClr>
              <a:defRPr/>
            </a:pPr>
            <a:r>
              <a:rPr lang="en" altLang="he-IL" sz="2400" dirty="0">
                <a:solidFill>
                  <a:srgbClr val="000000"/>
                </a:solidFill>
                <a:latin typeface="David" panose="020E0502060401010101" pitchFamily="34" charset="-79"/>
              </a:rPr>
              <a:t>Postdoctoral fellowships</a:t>
            </a:r>
          </a:p>
          <a:p>
            <a:pPr algn="just" rtl="0">
              <a:buClr>
                <a:schemeClr val="accent1"/>
              </a:buClr>
              <a:defRPr/>
            </a:pPr>
            <a:r>
              <a:rPr lang="en" altLang="he-IL" sz="2400" dirty="0">
                <a:solidFill>
                  <a:srgbClr val="000000"/>
                </a:solidFill>
                <a:latin typeface="David" panose="020E0502060401010101" pitchFamily="34" charset="-79"/>
              </a:rPr>
              <a:t>Faculty seminars twice a semester (local speaker and foreign speaker)</a:t>
            </a:r>
          </a:p>
          <a:p>
            <a:pPr algn="just" rtl="0">
              <a:buClr>
                <a:schemeClr val="accent1"/>
              </a:buClr>
              <a:defRPr/>
            </a:pPr>
            <a:r>
              <a:rPr lang="en" altLang="he-IL" sz="2400" dirty="0">
                <a:solidFill>
                  <a:srgbClr val="000000"/>
                </a:solidFill>
                <a:latin typeface="David" panose="020E0502060401010101" pitchFamily="34" charset="-79"/>
              </a:rPr>
              <a:t>Biennial International Conference</a:t>
            </a:r>
          </a:p>
          <a:p>
            <a:pPr algn="just" rtl="0">
              <a:buClr>
                <a:schemeClr val="accent1"/>
              </a:buClr>
              <a:defRPr/>
            </a:pPr>
            <a:r>
              <a:rPr lang="en" altLang="he-IL" sz="2400" dirty="0">
                <a:solidFill>
                  <a:srgbClr val="000000"/>
                </a:solidFill>
                <a:latin typeface="David" panose="020E0502060401010101" pitchFamily="34" charset="-79"/>
              </a:rPr>
              <a:t>Creating a network of reviewers and litigants from abroad</a:t>
            </a:r>
          </a:p>
          <a:p>
            <a:pPr algn="just" rtl="0">
              <a:buClr>
                <a:schemeClr val="accent1"/>
              </a:buClr>
              <a:defRPr/>
            </a:pPr>
            <a:r>
              <a:rPr lang="en" altLang="he-IL" sz="2400" dirty="0">
                <a:solidFill>
                  <a:srgbClr val="000000"/>
                </a:solidFill>
                <a:latin typeface="David" panose="020E0502060401010101" pitchFamily="34" charset="-79"/>
              </a:rPr>
              <a:t>Publication in English based on works presented at the conference</a:t>
            </a:r>
          </a:p>
          <a:p>
            <a:pPr algn="just" rtl="0">
              <a:buClr>
                <a:schemeClr val="accent1"/>
              </a:buClr>
              <a:defRPr/>
            </a:pPr>
            <a:r>
              <a:rPr lang="en" altLang="he-IL" sz="2400" dirty="0">
                <a:solidFill>
                  <a:srgbClr val="000000"/>
                </a:solidFill>
                <a:latin typeface="David" panose="020E0502060401010101" pitchFamily="34" charset="-79"/>
              </a:rPr>
              <a:t>Making research accessible to decision makers for the advancement of science-based policies</a:t>
            </a:r>
          </a:p>
        </p:txBody>
      </p:sp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D4F66A84-E34E-D34E-A837-CC4C51515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94139"/>
              </p:ext>
            </p:extLst>
          </p:nvPr>
        </p:nvGraphicFramePr>
        <p:xfrm>
          <a:off x="6525632" y="171565"/>
          <a:ext cx="4779963" cy="819035"/>
        </p:xfrm>
        <a:graphic>
          <a:graphicData uri="http://schemas.openxmlformats.org/drawingml/2006/table">
            <a:tbl>
              <a:tblPr rtl="1"/>
              <a:tblGrid>
                <a:gridCol w="2271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03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הפקולטה למדעי 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יחידת המחקר 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בנושאי העוני, הסביבה והחברה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marL="53975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925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en-US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Faculty of Social Sciences</a:t>
                      </a:r>
                      <a:endParaRPr kumimoji="0" lang="he-IL" altLang="he-IL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research unit for studying poverty, the environment and society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0" marB="0" horzOverflow="overflow">
                    <a:lnL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98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66758C-8AC9-134A-A1CD-5CFAF48B6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98589"/>
            <a:ext cx="7729728" cy="1188720"/>
          </a:xfrm>
        </p:spPr>
        <p:txBody>
          <a:bodyPr anchor="ctr">
            <a:normAutofit/>
          </a:bodyPr>
          <a:lstStyle/>
          <a:p>
            <a:r>
              <a:rPr lang="en" dirty="0"/>
              <a:t>Financing sources</a:t>
            </a:r>
            <a:endParaRPr lang="he-IL" dirty="0"/>
          </a:p>
        </p:txBody>
      </p:sp>
      <p:graphicFrame>
        <p:nvGraphicFramePr>
          <p:cNvPr id="7" name="מציין מיקום תוכן 2">
            <a:extLst>
              <a:ext uri="{FF2B5EF4-FFF2-40B4-BE49-F238E27FC236}">
                <a16:creationId xmlns:a16="http://schemas.microsoft.com/office/drawing/2014/main" id="{148603A9-B999-4D0E-8EAA-C765492BB4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899510"/>
              </p:ext>
            </p:extLst>
          </p:nvPr>
        </p:nvGraphicFramePr>
        <p:xfrm>
          <a:off x="1741449" y="2504229"/>
          <a:ext cx="8709101" cy="370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1751B12C-0D25-D748-9D65-50197BE78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269534"/>
              </p:ext>
            </p:extLst>
          </p:nvPr>
        </p:nvGraphicFramePr>
        <p:xfrm>
          <a:off x="6793261" y="128819"/>
          <a:ext cx="4779963" cy="819035"/>
        </p:xfrm>
        <a:graphic>
          <a:graphicData uri="http://schemas.openxmlformats.org/drawingml/2006/table">
            <a:tbl>
              <a:tblPr rtl="1"/>
              <a:tblGrid>
                <a:gridCol w="2271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03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הפקולטה למדעי 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יחידת המחקר 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he-IL" altLang="he-I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555B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בנושאי העוני, הסביבה והחברה</a:t>
                      </a: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marL="53975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925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SzPct val="80000"/>
                        <a:tabLst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SzPct val="70000"/>
                        <a:tabLst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en-US" altLang="he-IL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Faculty of Social Sciences</a:t>
                      </a:r>
                      <a:endParaRPr kumimoji="0" lang="he-IL" altLang="he-IL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research unit for studying poverty, the environment and society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n-US" altLang="he-I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0" marB="0" horzOverflow="overflow">
                    <a:lnL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5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logo bar ilan heb 21">
            <a:extLst>
              <a:ext uri="{FF2B5EF4-FFF2-40B4-BE49-F238E27FC236}">
                <a16:creationId xmlns:a16="http://schemas.microsoft.com/office/drawing/2014/main" id="{3DE43C0D-CACF-B34A-B728-0CE3A4562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628" y="128819"/>
            <a:ext cx="2583752" cy="84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62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_13631748_TF10001120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631748_TF10001120" id="{9A680F6E-80EE-4ACC-B01E-72B9B78B21B0}" vid="{4BF6B73A-1994-4FDB-822D-49AA65B57D50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498</Words>
  <Application>Microsoft Macintosh PowerPoint</Application>
  <PresentationFormat>מסך רחב</PresentationFormat>
  <Paragraphs>57</Paragraphs>
  <Slides>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David</vt:lpstr>
      <vt:lpstr>Gill Sans MT</vt:lpstr>
      <vt:lpstr>Times New Roman</vt:lpstr>
      <vt:lpstr>Office_13631748_TF10001120</vt:lpstr>
      <vt:lpstr>The research unit for studying poverty, the environment and society</vt:lpstr>
      <vt:lpstr>is there a need for a research unit on poverty, the environment and society?</vt:lpstr>
      <vt:lpstr>Vision and Objectives of the unit </vt:lpstr>
      <vt:lpstr>Main action directions </vt:lpstr>
      <vt:lpstr>Possible future activity routes</vt:lpstr>
      <vt:lpstr>Financing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היחידה לחקר עוני, סביבה וחברה</dc:title>
  <dc:creator>karni krigel</dc:creator>
  <cp:lastModifiedBy>karni krigel</cp:lastModifiedBy>
  <cp:revision>14</cp:revision>
  <dcterms:created xsi:type="dcterms:W3CDTF">2020-12-15T10:26:53Z</dcterms:created>
  <dcterms:modified xsi:type="dcterms:W3CDTF">2021-01-16T07:18:01Z</dcterms:modified>
</cp:coreProperties>
</file>